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</p:sldIdLst>
  <p:sldSz cx="18288000" cy="10287000"/>
  <p:notesSz cx="6858000" cy="9144000"/>
  <p:embeddedFontLst>
    <p:embeddedFont>
      <p:font typeface="Better Times" charset="1" panose="00000000000000000000"/>
      <p:regular r:id="rId9"/>
    </p:embeddedFont>
    <p:embeddedFont>
      <p:font typeface="Barlow Semi Condensed Semi-Bold" charset="1" panose="00000706000000000000"/>
      <p:regular r:id="rId10"/>
    </p:embeddedFont>
    <p:embeddedFont>
      <p:font typeface="Public Sans" charset="1" panose="00000000000000000000"/>
      <p:regular r:id="rId11"/>
    </p:embeddedFont>
    <p:embeddedFont>
      <p:font typeface="Public Sans Bold" charset="1" panose="0000000000000000000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1.xml"/><Relationship Id="rId3" Type="http://schemas.openxmlformats.org/officeDocument/2006/relationships/viewProps" Target="viewProps.xml"/><Relationship Id="rId12" Type="http://schemas.openxmlformats.org/officeDocument/2006/relationships/font" Target="fonts/font12.fntdata"/><Relationship Id="rId7" Type="http://schemas.openxmlformats.org/officeDocument/2006/relationships/slide" Target="slides/slide2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11" Type="http://schemas.openxmlformats.org/officeDocument/2006/relationships/font" Target="fonts/font11.fntdata"/><Relationship Id="rId6" Type="http://schemas.openxmlformats.org/officeDocument/2006/relationships/slide" Target="slides/slide1.xml"/><Relationship Id="rId5" Type="http://schemas.openxmlformats.org/officeDocument/2006/relationships/tableStyles" Target="tableStyles.xml"/><Relationship Id="rId15" Type="http://schemas.openxmlformats.org/officeDocument/2006/relationships/customXml" Target="../customXml/item3.xml"/><Relationship Id="rId10" Type="http://schemas.openxmlformats.org/officeDocument/2006/relationships/font" Target="fonts/font10.fntdata"/><Relationship Id="rId4" Type="http://schemas.openxmlformats.org/officeDocument/2006/relationships/theme" Target="theme/theme1.xml"/><Relationship Id="rId9" Type="http://schemas.openxmlformats.org/officeDocument/2006/relationships/font" Target="fonts/font9.fntdata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pn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pn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82B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319934" y="396175"/>
            <a:ext cx="7648131" cy="2552564"/>
            <a:chOff x="0" y="0"/>
            <a:chExt cx="18277840" cy="610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77839" cy="6100191"/>
            </a:xfrm>
            <a:custGeom>
              <a:avLst/>
              <a:gdLst/>
              <a:ahLst/>
              <a:cxnLst/>
              <a:rect r="r" b="b" t="t" l="l"/>
              <a:pathLst>
                <a:path h="6100191" w="18277839">
                  <a:moveTo>
                    <a:pt x="0" y="0"/>
                  </a:moveTo>
                  <a:lnTo>
                    <a:pt x="18277839" y="0"/>
                  </a:lnTo>
                  <a:lnTo>
                    <a:pt x="18277839" y="6100191"/>
                  </a:lnTo>
                  <a:lnTo>
                    <a:pt x="0" y="6100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46" r="0" b="-47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-2133600" y="-1418482"/>
            <a:ext cx="6244323" cy="6181877"/>
            <a:chOff x="0" y="0"/>
            <a:chExt cx="8325764" cy="824250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325739" cy="8242554"/>
            </a:xfrm>
            <a:custGeom>
              <a:avLst/>
              <a:gdLst/>
              <a:ahLst/>
              <a:cxnLst/>
              <a:rect r="r" b="b" t="t" l="l"/>
              <a:pathLst>
                <a:path h="8242554" w="8325739">
                  <a:moveTo>
                    <a:pt x="0" y="0"/>
                  </a:moveTo>
                  <a:lnTo>
                    <a:pt x="8325739" y="0"/>
                  </a:lnTo>
                  <a:lnTo>
                    <a:pt x="8325739" y="8242554"/>
                  </a:lnTo>
                  <a:lnTo>
                    <a:pt x="0" y="82425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3785417" y="2844377"/>
            <a:ext cx="11528508" cy="2085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>
                <a:solidFill>
                  <a:srgbClr val="E4B027"/>
                </a:solidFill>
                <a:latin typeface="Better Times"/>
                <a:ea typeface="Better Times"/>
                <a:cs typeface="Better Times"/>
                <a:sym typeface="Better Times"/>
              </a:rPr>
              <a:t>Our church is taking part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5748306" y="-56286"/>
            <a:ext cx="2554335" cy="2512469"/>
          </a:xfrm>
          <a:custGeom>
            <a:avLst/>
            <a:gdLst/>
            <a:ahLst/>
            <a:cxnLst/>
            <a:rect r="r" b="b" t="t" l="l"/>
            <a:pathLst>
              <a:path h="2512469" w="2554335">
                <a:moveTo>
                  <a:pt x="0" y="0"/>
                </a:moveTo>
                <a:lnTo>
                  <a:pt x="2554335" y="0"/>
                </a:lnTo>
                <a:lnTo>
                  <a:pt x="2554335" y="2512469"/>
                </a:lnTo>
                <a:lnTo>
                  <a:pt x="0" y="25124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833" r="-703" b="-1548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748306" y="5198423"/>
            <a:ext cx="2554335" cy="2512469"/>
          </a:xfrm>
          <a:custGeom>
            <a:avLst/>
            <a:gdLst/>
            <a:ahLst/>
            <a:cxnLst/>
            <a:rect r="r" b="b" t="t" l="l"/>
            <a:pathLst>
              <a:path h="2512469" w="2554335">
                <a:moveTo>
                  <a:pt x="0" y="0"/>
                </a:moveTo>
                <a:lnTo>
                  <a:pt x="2554335" y="0"/>
                </a:lnTo>
                <a:lnTo>
                  <a:pt x="2554335" y="2512469"/>
                </a:lnTo>
                <a:lnTo>
                  <a:pt x="0" y="25124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833" r="0" b="-833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776881" y="7751219"/>
            <a:ext cx="2483873" cy="2504362"/>
          </a:xfrm>
          <a:custGeom>
            <a:avLst/>
            <a:gdLst/>
            <a:ahLst/>
            <a:cxnLst/>
            <a:rect r="r" b="b" t="t" l="l"/>
            <a:pathLst>
              <a:path h="2504362" w="2483873">
                <a:moveTo>
                  <a:pt x="0" y="0"/>
                </a:moveTo>
                <a:lnTo>
                  <a:pt x="2483874" y="0"/>
                </a:lnTo>
                <a:lnTo>
                  <a:pt x="2483874" y="2504362"/>
                </a:lnTo>
                <a:lnTo>
                  <a:pt x="0" y="25043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3261" b="-2416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5748306" y="2496510"/>
            <a:ext cx="2670752" cy="2661586"/>
            <a:chOff x="0" y="0"/>
            <a:chExt cx="3561003" cy="3548781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3561003" cy="3548781"/>
              <a:chOff x="0" y="0"/>
              <a:chExt cx="2709333" cy="2700034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2709333" cy="2700034"/>
              </a:xfrm>
              <a:custGeom>
                <a:avLst/>
                <a:gdLst/>
                <a:ahLst/>
                <a:cxnLst/>
                <a:rect r="r" b="b" t="t" l="l"/>
                <a:pathLst>
                  <a:path h="2700034" w="2709333">
                    <a:moveTo>
                      <a:pt x="0" y="0"/>
                    </a:moveTo>
                    <a:lnTo>
                      <a:pt x="2709333" y="0"/>
                    </a:lnTo>
                    <a:lnTo>
                      <a:pt x="2709333" y="2700034"/>
                    </a:lnTo>
                    <a:lnTo>
                      <a:pt x="0" y="2700034"/>
                    </a:lnTo>
                    <a:close/>
                  </a:path>
                </a:pathLst>
              </a:custGeom>
              <a:solidFill>
                <a:srgbClr val="CD6E2D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38100"/>
                <a:ext cx="2709333" cy="273813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06"/>
                  </a:lnSpc>
                </a:pPr>
              </a:p>
            </p:txBody>
          </p:sp>
        </p:grpSp>
        <p:sp>
          <p:nvSpPr>
            <p:cNvPr name="Freeform 14" id="14"/>
            <p:cNvSpPr/>
            <p:nvPr/>
          </p:nvSpPr>
          <p:spPr>
            <a:xfrm flipH="false" flipV="false" rot="0">
              <a:off x="178789" y="244173"/>
              <a:ext cx="3379229" cy="1070098"/>
            </a:xfrm>
            <a:custGeom>
              <a:avLst/>
              <a:gdLst/>
              <a:ahLst/>
              <a:cxnLst/>
              <a:rect r="r" b="b" t="t" l="l"/>
              <a:pathLst>
                <a:path h="1070098" w="3379229">
                  <a:moveTo>
                    <a:pt x="0" y="0"/>
                  </a:moveTo>
                  <a:lnTo>
                    <a:pt x="3379229" y="0"/>
                  </a:lnTo>
                  <a:lnTo>
                    <a:pt x="3379229" y="1070098"/>
                  </a:lnTo>
                  <a:lnTo>
                    <a:pt x="0" y="10700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232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260057" y="1484575"/>
              <a:ext cx="2226245" cy="10312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33"/>
                </a:lnSpc>
              </a:pPr>
              <a:r>
                <a:rPr lang="en-US" b="true" sz="3504" spc="-150">
                  <a:solidFill>
                    <a:srgbClr val="EBB285"/>
                  </a:solidFill>
                  <a:latin typeface="Barlow Semi Condensed Semi-Bold"/>
                  <a:ea typeface="Barlow Semi Condensed Semi-Bold"/>
                  <a:cs typeface="Barlow Semi Condensed Semi-Bold"/>
                  <a:sym typeface="Barlow Semi Condensed Semi-Bold"/>
                </a:rPr>
                <a:t>SEE</a:t>
              </a:r>
            </a:p>
            <a:p>
              <a:pPr algn="l">
                <a:lnSpc>
                  <a:spcPts val="2733"/>
                </a:lnSpc>
              </a:pPr>
              <a:r>
                <a:rPr lang="en-US" b="true" sz="3504" spc="-150">
                  <a:solidFill>
                    <a:srgbClr val="EBB285"/>
                  </a:solidFill>
                  <a:latin typeface="Barlow Semi Condensed Semi-Bold"/>
                  <a:ea typeface="Barlow Semi Condensed Semi-Bold"/>
                  <a:cs typeface="Barlow Semi Condensed Semi-Bold"/>
                  <a:sym typeface="Barlow Semi Condensed Semi-Bold"/>
                </a:rPr>
                <a:t>EMERGING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311772" y="1992389"/>
              <a:ext cx="1682883" cy="13216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252"/>
                </a:lnSpc>
                <a:spcBef>
                  <a:spcPct val="0"/>
                </a:spcBef>
              </a:pPr>
              <a:r>
                <a:rPr lang="en-US" sz="5894">
                  <a:solidFill>
                    <a:srgbClr val="FFFFFF"/>
                  </a:solidFill>
                  <a:latin typeface="Better Times"/>
                  <a:ea typeface="Better Times"/>
                  <a:cs typeface="Better Times"/>
                  <a:sym typeface="Better Times"/>
                </a:rPr>
                <a:t>Trends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2308655" y="4854152"/>
            <a:ext cx="13439651" cy="2897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This survey helps our church to listen to all voices, so we can gain valuable insights to shape the vitality of our church.</a:t>
            </a:r>
          </a:p>
          <a:p>
            <a:pPr algn="ctr">
              <a:lnSpc>
                <a:spcPts val="4620"/>
              </a:lnSpc>
            </a:pPr>
          </a:p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Our church will also add to a picture of church life across Australia, highlighting national trends and informing wider society.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05190" y="7928665"/>
            <a:ext cx="8115062" cy="12788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r>
              <a:rPr lang="en-US" b="true" sz="7400" spc="-318">
                <a:solidFill>
                  <a:srgbClr val="FFFFFF"/>
                </a:solidFill>
                <a:latin typeface="Barlow Semi Condensed Semi-Bold"/>
                <a:ea typeface="Barlow Semi Condensed Semi-Bold"/>
                <a:cs typeface="Barlow Semi Condensed Semi-Bold"/>
                <a:sym typeface="Barlow Semi Condensed Semi-Bold"/>
              </a:rPr>
              <a:t>OUR SURVEY PERIOD IS: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549671" y="7820077"/>
            <a:ext cx="4680585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b="true" sz="8000" spc="-344">
                <a:solidFill>
                  <a:srgbClr val="FFFFFF"/>
                </a:solidFill>
                <a:latin typeface="Barlow Semi Condensed Semi-Bold"/>
                <a:ea typeface="Barlow Semi Condensed Semi-Bold"/>
                <a:cs typeface="Barlow Semi Condensed Semi-Bold"/>
                <a:sym typeface="Barlow Semi Condensed Semi-Bold"/>
              </a:rPr>
              <a:t>[DATE HERE]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82B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319934" y="396175"/>
            <a:ext cx="7648131" cy="2552564"/>
            <a:chOff x="0" y="0"/>
            <a:chExt cx="18277840" cy="610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77839" cy="6100191"/>
            </a:xfrm>
            <a:custGeom>
              <a:avLst/>
              <a:gdLst/>
              <a:ahLst/>
              <a:cxnLst/>
              <a:rect r="r" b="b" t="t" l="l"/>
              <a:pathLst>
                <a:path h="6100191" w="18277839">
                  <a:moveTo>
                    <a:pt x="0" y="0"/>
                  </a:moveTo>
                  <a:lnTo>
                    <a:pt x="18277839" y="0"/>
                  </a:lnTo>
                  <a:lnTo>
                    <a:pt x="18277839" y="6100191"/>
                  </a:lnTo>
                  <a:lnTo>
                    <a:pt x="0" y="6100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46" r="0" b="-47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-613912" y="-505210"/>
            <a:ext cx="4399329" cy="4355334"/>
            <a:chOff x="0" y="0"/>
            <a:chExt cx="8325764" cy="824250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325739" cy="8242554"/>
            </a:xfrm>
            <a:custGeom>
              <a:avLst/>
              <a:gdLst/>
              <a:ahLst/>
              <a:cxnLst/>
              <a:rect r="r" b="b" t="t" l="l"/>
              <a:pathLst>
                <a:path h="8242554" w="8325739">
                  <a:moveTo>
                    <a:pt x="0" y="0"/>
                  </a:moveTo>
                  <a:lnTo>
                    <a:pt x="8325739" y="0"/>
                  </a:lnTo>
                  <a:lnTo>
                    <a:pt x="8325739" y="8242554"/>
                  </a:lnTo>
                  <a:lnTo>
                    <a:pt x="0" y="82425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56098" y="2522651"/>
            <a:ext cx="18288000" cy="2359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039"/>
              </a:lnSpc>
            </a:pPr>
            <a:r>
              <a:rPr lang="en-US" sz="13599">
                <a:solidFill>
                  <a:srgbClr val="E4B027"/>
                </a:solidFill>
                <a:latin typeface="Better Times"/>
                <a:ea typeface="Better Times"/>
                <a:cs typeface="Better Times"/>
                <a:sym typeface="Better Times"/>
              </a:rPr>
              <a:t>Our church is taking part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0" y="6673106"/>
            <a:ext cx="18288000" cy="3620512"/>
          </a:xfrm>
          <a:custGeom>
            <a:avLst/>
            <a:gdLst/>
            <a:ahLst/>
            <a:cxnLst/>
            <a:rect r="r" b="b" t="t" l="l"/>
            <a:pathLst>
              <a:path h="3620512" w="18288000">
                <a:moveTo>
                  <a:pt x="0" y="0"/>
                </a:moveTo>
                <a:lnTo>
                  <a:pt x="18288000" y="0"/>
                </a:lnTo>
                <a:lnTo>
                  <a:pt x="18288000" y="3620512"/>
                </a:lnTo>
                <a:lnTo>
                  <a:pt x="0" y="36205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8000"/>
            </a:blip>
            <a:stretch>
              <a:fillRect l="-3287" t="0" r="-3287" b="-11916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21650" y="7054764"/>
            <a:ext cx="2904806" cy="2857196"/>
          </a:xfrm>
          <a:custGeom>
            <a:avLst/>
            <a:gdLst/>
            <a:ahLst/>
            <a:cxnLst/>
            <a:rect r="r" b="b" t="t" l="l"/>
            <a:pathLst>
              <a:path h="2857196" w="2904806">
                <a:moveTo>
                  <a:pt x="0" y="0"/>
                </a:moveTo>
                <a:lnTo>
                  <a:pt x="2904806" y="0"/>
                </a:lnTo>
                <a:lnTo>
                  <a:pt x="2904806" y="2857196"/>
                </a:lnTo>
                <a:lnTo>
                  <a:pt x="0" y="2857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833" r="-703" b="-1548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075594" y="7081923"/>
            <a:ext cx="2849584" cy="2802879"/>
          </a:xfrm>
          <a:custGeom>
            <a:avLst/>
            <a:gdLst/>
            <a:ahLst/>
            <a:cxnLst/>
            <a:rect r="r" b="b" t="t" l="l"/>
            <a:pathLst>
              <a:path h="2802879" w="2849584">
                <a:moveTo>
                  <a:pt x="0" y="0"/>
                </a:moveTo>
                <a:lnTo>
                  <a:pt x="2849583" y="0"/>
                </a:lnTo>
                <a:lnTo>
                  <a:pt x="2849583" y="2802879"/>
                </a:lnTo>
                <a:lnTo>
                  <a:pt x="0" y="28028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833" r="0" b="-833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616228" y="7096959"/>
            <a:ext cx="2750122" cy="2772807"/>
          </a:xfrm>
          <a:custGeom>
            <a:avLst/>
            <a:gdLst/>
            <a:ahLst/>
            <a:cxnLst/>
            <a:rect r="r" b="b" t="t" l="l"/>
            <a:pathLst>
              <a:path h="2772807" w="2750122">
                <a:moveTo>
                  <a:pt x="0" y="0"/>
                </a:moveTo>
                <a:lnTo>
                  <a:pt x="2750122" y="0"/>
                </a:lnTo>
                <a:lnTo>
                  <a:pt x="2750122" y="2772807"/>
                </a:lnTo>
                <a:lnTo>
                  <a:pt x="0" y="27728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-3261" b="-2416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5517506" y="7054764"/>
            <a:ext cx="2867037" cy="2857196"/>
            <a:chOff x="0" y="0"/>
            <a:chExt cx="3822715" cy="3809595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3822715" cy="3809595"/>
              <a:chOff x="0" y="0"/>
              <a:chExt cx="2709333" cy="270003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709333" cy="2700034"/>
              </a:xfrm>
              <a:custGeom>
                <a:avLst/>
                <a:gdLst/>
                <a:ahLst/>
                <a:cxnLst/>
                <a:rect r="r" b="b" t="t" l="l"/>
                <a:pathLst>
                  <a:path h="2700034" w="2709333">
                    <a:moveTo>
                      <a:pt x="0" y="0"/>
                    </a:moveTo>
                    <a:lnTo>
                      <a:pt x="2709333" y="0"/>
                    </a:lnTo>
                    <a:lnTo>
                      <a:pt x="2709333" y="2700034"/>
                    </a:lnTo>
                    <a:lnTo>
                      <a:pt x="0" y="2700034"/>
                    </a:lnTo>
                    <a:close/>
                  </a:path>
                </a:pathLst>
              </a:custGeom>
              <a:solidFill>
                <a:srgbClr val="CD6E2D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709333" cy="273813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06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191929" y="262118"/>
              <a:ext cx="3627582" cy="1148744"/>
            </a:xfrm>
            <a:custGeom>
              <a:avLst/>
              <a:gdLst/>
              <a:ahLst/>
              <a:cxnLst/>
              <a:rect r="r" b="b" t="t" l="l"/>
              <a:pathLst>
                <a:path h="1148744" w="3627582">
                  <a:moveTo>
                    <a:pt x="0" y="0"/>
                  </a:moveTo>
                  <a:lnTo>
                    <a:pt x="3627581" y="0"/>
                  </a:lnTo>
                  <a:lnTo>
                    <a:pt x="3627581" y="1148744"/>
                  </a:lnTo>
                  <a:lnTo>
                    <a:pt x="0" y="11487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-5232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79169" y="1583182"/>
              <a:ext cx="2389861" cy="11175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34"/>
                </a:lnSpc>
              </a:pPr>
              <a:r>
                <a:rPr lang="en-US" b="true" sz="3762" spc="-161">
                  <a:solidFill>
                    <a:srgbClr val="EBB285"/>
                  </a:solidFill>
                  <a:latin typeface="Barlow Semi Condensed Semi-Bold"/>
                  <a:ea typeface="Barlow Semi Condensed Semi-Bold"/>
                  <a:cs typeface="Barlow Semi Condensed Semi-Bold"/>
                  <a:sym typeface="Barlow Semi Condensed Semi-Bold"/>
                </a:rPr>
                <a:t>SEE</a:t>
              </a:r>
            </a:p>
            <a:p>
              <a:pPr algn="l">
                <a:lnSpc>
                  <a:spcPts val="2934"/>
                </a:lnSpc>
              </a:pPr>
              <a:r>
                <a:rPr lang="en-US" b="true" sz="3762" spc="-161">
                  <a:solidFill>
                    <a:srgbClr val="EBB285"/>
                  </a:solidFill>
                  <a:latin typeface="Barlow Semi Condensed Semi-Bold"/>
                  <a:ea typeface="Barlow Semi Condensed Semi-Bold"/>
                  <a:cs typeface="Barlow Semi Condensed Semi-Bold"/>
                  <a:sym typeface="Barlow Semi Condensed Semi-Bold"/>
                </a:rPr>
                <a:t>EMERGING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334686" y="2138393"/>
              <a:ext cx="1806565" cy="14191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858"/>
                </a:lnSpc>
                <a:spcBef>
                  <a:spcPct val="0"/>
                </a:spcBef>
              </a:pPr>
              <a:r>
                <a:rPr lang="en-US" sz="6327">
                  <a:solidFill>
                    <a:srgbClr val="FFFFFF"/>
                  </a:solidFill>
                  <a:latin typeface="Better Times"/>
                  <a:ea typeface="Better Times"/>
                  <a:cs typeface="Better Times"/>
                  <a:sym typeface="Better Times"/>
                </a:rPr>
                <a:t>Trends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3166179" y="29644"/>
            <a:ext cx="5121821" cy="2919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9"/>
              </a:lnSpc>
            </a:pPr>
          </a:p>
          <a:p>
            <a:pPr algn="l" marL="561339" indent="-280669" lvl="1">
              <a:lnSpc>
                <a:spcPts val="2859"/>
              </a:lnSpc>
              <a:buFont typeface="Arial"/>
              <a:buChar char="•"/>
            </a:pPr>
            <a:r>
              <a:rPr lang="en-US" b="true" sz="2599">
                <a:solidFill>
                  <a:srgbClr val="FFFEFD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L</a:t>
            </a:r>
            <a:r>
              <a:rPr lang="en-US" sz="2599">
                <a:solidFill>
                  <a:srgbClr val="FFFEFD"/>
                </a:solidFill>
                <a:latin typeface="Public Sans"/>
                <a:ea typeface="Public Sans"/>
                <a:cs typeface="Public Sans"/>
                <a:sym typeface="Public Sans"/>
              </a:rPr>
              <a:t>argest survey of local church life in the world.</a:t>
            </a:r>
          </a:p>
          <a:p>
            <a:pPr algn="l" marL="561339" indent="-280669" lvl="1">
              <a:lnSpc>
                <a:spcPts val="2859"/>
              </a:lnSpc>
              <a:buFont typeface="Arial"/>
              <a:buChar char="•"/>
            </a:pPr>
            <a:r>
              <a:rPr lang="en-US" sz="2599">
                <a:solidFill>
                  <a:srgbClr val="FFFEFD"/>
                </a:solidFill>
                <a:latin typeface="Public Sans"/>
                <a:ea typeface="Public Sans"/>
                <a:cs typeface="Public Sans"/>
                <a:sym typeface="Public Sans"/>
              </a:rPr>
              <a:t>Thousands of churches</a:t>
            </a:r>
          </a:p>
          <a:p>
            <a:pPr algn="l" marL="561339" indent="-280669" lvl="1">
              <a:lnSpc>
                <a:spcPts val="2859"/>
              </a:lnSpc>
              <a:buFont typeface="Arial"/>
              <a:buChar char="•"/>
            </a:pPr>
            <a:r>
              <a:rPr lang="en-US" sz="2599">
                <a:solidFill>
                  <a:srgbClr val="FFFEFD"/>
                </a:solidFill>
                <a:latin typeface="Public Sans"/>
                <a:ea typeface="Public Sans"/>
                <a:cs typeface="Public Sans"/>
                <a:sym typeface="Public Sans"/>
              </a:rPr>
              <a:t>7,000+ church leaders</a:t>
            </a:r>
          </a:p>
          <a:p>
            <a:pPr algn="l" marL="561339" indent="-280669" lvl="1">
              <a:lnSpc>
                <a:spcPts val="2859"/>
              </a:lnSpc>
              <a:buFont typeface="Arial"/>
              <a:buChar char="•"/>
            </a:pPr>
            <a:r>
              <a:rPr lang="en-US" sz="2599">
                <a:solidFill>
                  <a:srgbClr val="FFFEFD"/>
                </a:solidFill>
                <a:latin typeface="Public Sans"/>
                <a:ea typeface="Public Sans"/>
                <a:cs typeface="Public Sans"/>
                <a:sym typeface="Public Sans"/>
              </a:rPr>
              <a:t>200,000+ church attenders</a:t>
            </a:r>
          </a:p>
          <a:p>
            <a:pPr algn="l" marL="561339" indent="-280669" lvl="1">
              <a:lnSpc>
                <a:spcPts val="2859"/>
              </a:lnSpc>
              <a:buFont typeface="Arial"/>
              <a:buChar char="•"/>
            </a:pPr>
            <a:r>
              <a:rPr lang="en-US" sz="2599">
                <a:solidFill>
                  <a:srgbClr val="FFFEFD"/>
                </a:solidFill>
                <a:latin typeface="Public Sans"/>
                <a:ea typeface="Public Sans"/>
                <a:cs typeface="Public Sans"/>
                <a:sym typeface="Public Sans"/>
              </a:rPr>
              <a:t>20 + denominations</a:t>
            </a:r>
          </a:p>
          <a:p>
            <a:pPr algn="l" marL="561339" indent="-280669" lvl="1">
              <a:lnSpc>
                <a:spcPts val="2859"/>
              </a:lnSpc>
              <a:buFont typeface="Arial"/>
              <a:buChar char="•"/>
            </a:pPr>
            <a:r>
              <a:rPr lang="en-US" sz="2599">
                <a:solidFill>
                  <a:srgbClr val="FFFEFD"/>
                </a:solidFill>
                <a:latin typeface="Public Sans"/>
                <a:ea typeface="Public Sans"/>
                <a:cs typeface="Public Sans"/>
                <a:sym typeface="Public Sans"/>
              </a:rPr>
              <a:t>Surveys in many languages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374053" y="4507645"/>
            <a:ext cx="13635635" cy="2390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This survey helps our church to listen to all voices, so we can gain valuable insights to shape the health and vitality of our church.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Our church will also add to a vital picture of church life across Australia, highlighting national trends and informing wider society.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82B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624283" y="491480"/>
            <a:ext cx="7648131" cy="2552564"/>
            <a:chOff x="0" y="0"/>
            <a:chExt cx="18277840" cy="610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77839" cy="6100191"/>
            </a:xfrm>
            <a:custGeom>
              <a:avLst/>
              <a:gdLst/>
              <a:ahLst/>
              <a:cxnLst/>
              <a:rect r="r" b="b" t="t" l="l"/>
              <a:pathLst>
                <a:path h="6100191" w="18277839">
                  <a:moveTo>
                    <a:pt x="0" y="0"/>
                  </a:moveTo>
                  <a:lnTo>
                    <a:pt x="18277839" y="0"/>
                  </a:lnTo>
                  <a:lnTo>
                    <a:pt x="18277839" y="6100191"/>
                  </a:lnTo>
                  <a:lnTo>
                    <a:pt x="0" y="6100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46" r="0" b="-47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-613912" y="-505210"/>
            <a:ext cx="4399329" cy="4355334"/>
            <a:chOff x="0" y="0"/>
            <a:chExt cx="8325764" cy="824250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325739" cy="8242554"/>
            </a:xfrm>
            <a:custGeom>
              <a:avLst/>
              <a:gdLst/>
              <a:ahLst/>
              <a:cxnLst/>
              <a:rect r="r" b="b" t="t" l="l"/>
              <a:pathLst>
                <a:path h="8242554" w="8325739">
                  <a:moveTo>
                    <a:pt x="0" y="0"/>
                  </a:moveTo>
                  <a:lnTo>
                    <a:pt x="8325739" y="0"/>
                  </a:lnTo>
                  <a:lnTo>
                    <a:pt x="8325739" y="8242554"/>
                  </a:lnTo>
                  <a:lnTo>
                    <a:pt x="0" y="82425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56098" y="2739244"/>
            <a:ext cx="18288000" cy="2541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579"/>
              </a:lnSpc>
            </a:pPr>
            <a:r>
              <a:rPr lang="en-US" sz="14699">
                <a:solidFill>
                  <a:srgbClr val="E4B027"/>
                </a:solidFill>
                <a:latin typeface="Better Times"/>
                <a:ea typeface="Better Times"/>
                <a:cs typeface="Better Times"/>
                <a:sym typeface="Better Times"/>
              </a:rPr>
              <a:t>Our church is taking part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0" y="6673106"/>
            <a:ext cx="18288000" cy="3620512"/>
          </a:xfrm>
          <a:custGeom>
            <a:avLst/>
            <a:gdLst/>
            <a:ahLst/>
            <a:cxnLst/>
            <a:rect r="r" b="b" t="t" l="l"/>
            <a:pathLst>
              <a:path h="3620512" w="18288000">
                <a:moveTo>
                  <a:pt x="0" y="0"/>
                </a:moveTo>
                <a:lnTo>
                  <a:pt x="18288000" y="0"/>
                </a:lnTo>
                <a:lnTo>
                  <a:pt x="18288000" y="3620512"/>
                </a:lnTo>
                <a:lnTo>
                  <a:pt x="0" y="36205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8000"/>
            </a:blip>
            <a:stretch>
              <a:fillRect l="-3287" t="0" r="-3287" b="-11916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14350" y="6104729"/>
            <a:ext cx="3959727" cy="3894828"/>
          </a:xfrm>
          <a:custGeom>
            <a:avLst/>
            <a:gdLst/>
            <a:ahLst/>
            <a:cxnLst/>
            <a:rect r="r" b="b" t="t" l="l"/>
            <a:pathLst>
              <a:path h="3894828" w="3959727">
                <a:moveTo>
                  <a:pt x="0" y="0"/>
                </a:moveTo>
                <a:lnTo>
                  <a:pt x="3959727" y="0"/>
                </a:lnTo>
                <a:lnTo>
                  <a:pt x="3959727" y="3894827"/>
                </a:lnTo>
                <a:lnTo>
                  <a:pt x="0" y="38948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833" r="-703" b="-1548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11314" y="6025731"/>
            <a:ext cx="4073641" cy="4006874"/>
          </a:xfrm>
          <a:custGeom>
            <a:avLst/>
            <a:gdLst/>
            <a:ahLst/>
            <a:cxnLst/>
            <a:rect r="r" b="b" t="t" l="l"/>
            <a:pathLst>
              <a:path h="4006874" w="4073641">
                <a:moveTo>
                  <a:pt x="0" y="0"/>
                </a:moveTo>
                <a:lnTo>
                  <a:pt x="4073641" y="0"/>
                </a:lnTo>
                <a:lnTo>
                  <a:pt x="4073641" y="4006875"/>
                </a:lnTo>
                <a:lnTo>
                  <a:pt x="0" y="40068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833" r="0" b="-833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786764" y="6058781"/>
            <a:ext cx="3986886" cy="4019772"/>
          </a:xfrm>
          <a:custGeom>
            <a:avLst/>
            <a:gdLst/>
            <a:ahLst/>
            <a:cxnLst/>
            <a:rect r="r" b="b" t="t" l="l"/>
            <a:pathLst>
              <a:path h="4019772" w="3986886">
                <a:moveTo>
                  <a:pt x="0" y="0"/>
                </a:moveTo>
                <a:lnTo>
                  <a:pt x="3986886" y="0"/>
                </a:lnTo>
                <a:lnTo>
                  <a:pt x="3986886" y="4019772"/>
                </a:lnTo>
                <a:lnTo>
                  <a:pt x="0" y="401977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-3261" b="-2416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4875887" y="6058781"/>
            <a:ext cx="4033617" cy="4019772"/>
            <a:chOff x="0" y="0"/>
            <a:chExt cx="5378156" cy="5359696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5378156" cy="5359696"/>
              <a:chOff x="0" y="0"/>
              <a:chExt cx="2709333" cy="270003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709333" cy="2700034"/>
              </a:xfrm>
              <a:custGeom>
                <a:avLst/>
                <a:gdLst/>
                <a:ahLst/>
                <a:cxnLst/>
                <a:rect r="r" b="b" t="t" l="l"/>
                <a:pathLst>
                  <a:path h="2700034" w="2709333">
                    <a:moveTo>
                      <a:pt x="0" y="0"/>
                    </a:moveTo>
                    <a:lnTo>
                      <a:pt x="2709333" y="0"/>
                    </a:lnTo>
                    <a:lnTo>
                      <a:pt x="2709333" y="2700034"/>
                    </a:lnTo>
                    <a:lnTo>
                      <a:pt x="0" y="2700034"/>
                    </a:lnTo>
                    <a:close/>
                  </a:path>
                </a:pathLst>
              </a:custGeom>
              <a:solidFill>
                <a:srgbClr val="CD6E2D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709333" cy="273813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06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270024" y="368772"/>
              <a:ext cx="5103623" cy="1616161"/>
            </a:xfrm>
            <a:custGeom>
              <a:avLst/>
              <a:gdLst/>
              <a:ahLst/>
              <a:cxnLst/>
              <a:rect r="r" b="b" t="t" l="l"/>
              <a:pathLst>
                <a:path h="1616161" w="5103623">
                  <a:moveTo>
                    <a:pt x="0" y="0"/>
                  </a:moveTo>
                  <a:lnTo>
                    <a:pt x="5103623" y="0"/>
                  </a:lnTo>
                  <a:lnTo>
                    <a:pt x="5103623" y="1616161"/>
                  </a:lnTo>
                  <a:lnTo>
                    <a:pt x="0" y="16161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-5232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392762" y="2226384"/>
              <a:ext cx="3362281" cy="1573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28"/>
                </a:lnSpc>
              </a:pPr>
              <a:r>
                <a:rPr lang="en-US" b="true" sz="5293" spc="-227">
                  <a:solidFill>
                    <a:srgbClr val="EBB285"/>
                  </a:solidFill>
                  <a:latin typeface="Barlow Semi Condensed Semi-Bold"/>
                  <a:ea typeface="Barlow Semi Condensed Semi-Bold"/>
                  <a:cs typeface="Barlow Semi Condensed Semi-Bold"/>
                  <a:sym typeface="Barlow Semi Condensed Semi-Bold"/>
                </a:rPr>
                <a:t>SEE</a:t>
              </a:r>
            </a:p>
            <a:p>
              <a:pPr algn="l">
                <a:lnSpc>
                  <a:spcPts val="4128"/>
                </a:lnSpc>
              </a:pPr>
              <a:r>
                <a:rPr lang="en-US" b="true" sz="5293" spc="-227">
                  <a:solidFill>
                    <a:srgbClr val="EBB285"/>
                  </a:solidFill>
                  <a:latin typeface="Barlow Semi Condensed Semi-Bold"/>
                  <a:ea typeface="Barlow Semi Condensed Semi-Bold"/>
                  <a:cs typeface="Barlow Semi Condensed Semi-Bold"/>
                  <a:sym typeface="Barlow Semi Condensed Semi-Bold"/>
                </a:rPr>
                <a:t>EMERGING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470868" y="3005602"/>
              <a:ext cx="2541645" cy="1999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463"/>
                </a:lnSpc>
                <a:spcBef>
                  <a:spcPct val="0"/>
                </a:spcBef>
              </a:pPr>
              <a:r>
                <a:rPr lang="en-US" sz="8902">
                  <a:solidFill>
                    <a:srgbClr val="FFFFFF"/>
                  </a:solidFill>
                  <a:latin typeface="Better Times"/>
                  <a:ea typeface="Better Times"/>
                  <a:cs typeface="Better Times"/>
                  <a:sym typeface="Better Times"/>
                </a:rPr>
                <a:t>Trends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6201231" y="4827819"/>
            <a:ext cx="6010483" cy="965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70"/>
              </a:lnSpc>
            </a:pPr>
            <a:r>
              <a:rPr lang="en-US" sz="5622">
                <a:solidFill>
                  <a:srgbClr val="E4B027"/>
                </a:solidFill>
                <a:latin typeface="Public Sans"/>
                <a:ea typeface="Public Sans"/>
                <a:cs typeface="Public Sans"/>
                <a:sym typeface="Public Sans"/>
              </a:rPr>
              <a:t>2026ncls.org.au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C1FD156E3C364CAFC0AEAFC1DF9292" ma:contentTypeVersion="21" ma:contentTypeDescription="Create a new document." ma:contentTypeScope="" ma:versionID="90b9613a33890b6b08efbf1775a77cb4">
  <xsd:schema xmlns:xsd="http://www.w3.org/2001/XMLSchema" xmlns:xs="http://www.w3.org/2001/XMLSchema" xmlns:p="http://schemas.microsoft.com/office/2006/metadata/properties" xmlns:ns2="3bbce192-3a8b-438f-8621-ca2218f3fa53" xmlns:ns3="7a75c865-87d5-4926-b8c1-efe2a572ee93" targetNamespace="http://schemas.microsoft.com/office/2006/metadata/properties" ma:root="true" ma:fieldsID="3e75e9bbaf51694a20be5fe48f5abe58" ns2:_="" ns3:_="">
    <xsd:import namespace="3bbce192-3a8b-438f-8621-ca2218f3fa53"/>
    <xsd:import namespace="7a75c865-87d5-4926-b8c1-efe2a572ee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bce192-3a8b-438f-8621-ca2218f3fa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cff286f-be27-45d3-8446-489375ff91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75c865-87d5-4926-b8c1-efe2a572ee9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de46927-00ac-409d-aa06-bfa1c6348209}" ma:internalName="TaxCatchAll" ma:showField="CatchAllData" ma:web="7a75c865-87d5-4926-b8c1-efe2a572ee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a75c865-87d5-4926-b8c1-efe2a572ee93" xsi:nil="true"/>
    <lcf76f155ced4ddcb4097134ff3c332f xmlns="3bbce192-3a8b-438f-8621-ca2218f3fa5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4DEE697-78A6-4121-A5D1-02734D34E39B}"/>
</file>

<file path=customXml/itemProps2.xml><?xml version="1.0" encoding="utf-8"?>
<ds:datastoreItem xmlns:ds="http://schemas.openxmlformats.org/officeDocument/2006/customXml" ds:itemID="{82BEF8D4-3212-4B22-AEBE-F3CA0619EA4A}"/>
</file>

<file path=customXml/itemProps3.xml><?xml version="1.0" encoding="utf-8"?>
<ds:datastoreItem xmlns:ds="http://schemas.openxmlformats.org/officeDocument/2006/customXml" ds:itemID="{503D68F4-7123-440B-9F7A-CAD46EC1273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slide: why this church will take part</dc:title>
  <cp:revision>1</cp:revision>
  <dcterms:created xsi:type="dcterms:W3CDTF">2006-08-16T00:00:00Z</dcterms:created>
  <dcterms:modified xsi:type="dcterms:W3CDTF">2011-08-01T06:04:30Z</dcterms:modified>
  <dc:identifier>DAHUL7D2DUU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0x010100C4C1FD156E3C364CAFC0AEAFC1DF9292</vt:lpwstr>
  </property>
</Properties>
</file>